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0" y="304800"/>
            <a:ext cx="91440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03200" lvl="0" marL="0" marR="0" rtl="0" algn="ctr">
              <a:spcBef>
                <a:spcPts val="0"/>
              </a:spcBef>
              <a:buClr>
                <a:srgbClr val="00B050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ICCV 2017</a:t>
            </a:r>
            <a:br>
              <a:rPr b="0" i="0" lang="en-US" sz="3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 for Semantic Segmentation and</a:t>
            </a:r>
            <a:r>
              <a:rPr lang="en-US"/>
              <a:t> 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371600" y="3733800"/>
            <a:ext cx="64008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ctr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Cihang Xie, Jianyu Wang, Zhishuai Zhang,</a:t>
            </a:r>
          </a:p>
          <a:p>
            <a:pPr indent="-127000" lvl="0" marL="0" marR="0" rtl="0" algn="ctr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Yuyin Zhou, Lingxi Xie, Alan Yuille</a:t>
            </a:r>
          </a:p>
          <a:p>
            <a:pPr indent="-15240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</a:t>
            </a:r>
          </a:p>
          <a:p>
            <a:pPr indent="-101600" lvl="0" marL="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Johns Hopkins University</a:t>
            </a:r>
          </a:p>
          <a:p>
            <a:pPr indent="-101600" lvl="0" marL="0" marR="0" rtl="0" algn="ctr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Work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Generating adversarial examples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Steepest gradient descent [Szegedy, ICLR'14], gradient sign [Goodfellow, ICLR'15], universal adversarial attack [M-Dezfooli, CVPR'17],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Defending</a:t>
            </a:r>
            <a:r>
              <a:rPr lang="en-US"/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Distillation [Papernot, IEEE-SSP'16], large-scale learning [Kukarin, ICLR'17], ensemble [Tramer, arXiv'17], detection [Metzen, ICLR'17], randomization [Xie, arXiv</a:t>
            </a:r>
            <a:r>
              <a:rPr lang="en-US"/>
              <a:t>’17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],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</a:p>
        </p:txBody>
      </p:sp>
      <p:sp>
        <p:nvSpPr>
          <p:cNvPr id="170" name="Shape 1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71" name="Shape 1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Adversaries Exist?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Opinion 1: deep networks are too complicated so that the high-dimensional space contains many non-linear or unexplainable structures, or they are too sensitive to small noise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Opinion 2: deep networks are still too simple to defend these malignant attacks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Opinion 3: deep networks are not the model we want!</a:t>
            </a:r>
          </a:p>
        </p:txBody>
      </p:sp>
      <p:sp>
        <p:nvSpPr>
          <p:cNvPr id="179" name="Shape 1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80" name="Shape 1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Contribution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extend the adversarial examples to both semantic segmentation and object detection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the first to achieve this goal systematically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evaluated both </a:t>
            </a:r>
            <a:r>
              <a:rPr b="0" i="1" lang="en-US" sz="3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white-box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attack and </a:t>
            </a:r>
            <a:r>
              <a:rPr b="0" i="1" lang="en-US" sz="3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black-box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attack tasks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White-box: the network parameters are known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Black-box: the network parameters are unknown (transferring the adversarial perturbations)</a:t>
            </a:r>
          </a:p>
        </p:txBody>
      </p:sp>
      <p:sp>
        <p:nvSpPr>
          <p:cNvPr id="188" name="Shape 1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89" name="Shape 1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 in Computer Vision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Dense Adversarial Generation (DAG)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White-box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Black-box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Fancy Examples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Future Work</a:t>
            </a:r>
          </a:p>
        </p:txBody>
      </p:sp>
      <p:sp>
        <p:nvSpPr>
          <p:cNvPr id="197" name="Shape 1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98" name="Shape 1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Typical Results</a:t>
            </a:r>
          </a:p>
        </p:txBody>
      </p:sp>
      <p:sp>
        <p:nvSpPr>
          <p:cNvPr id="205" name="Shape 2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206" name="Shape 2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260000"/>
            <a:ext cx="2880000" cy="21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000" y="3852000"/>
            <a:ext cx="2880000" cy="21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2000" y="1260000"/>
            <a:ext cx="2880000" cy="21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2000" y="3852000"/>
            <a:ext cx="2880000" cy="21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4000" y="1260000"/>
            <a:ext cx="2880000" cy="215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4000" y="3852000"/>
            <a:ext cx="2880000" cy="21566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180000" y="342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</a:p>
        </p:txBody>
      </p:sp>
      <p:sp>
        <p:nvSpPr>
          <p:cNvPr id="215" name="Shape 215"/>
          <p:cNvSpPr/>
          <p:nvPr/>
        </p:nvSpPr>
        <p:spPr>
          <a:xfrm>
            <a:off x="180000" y="6012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Perturbation (10x)</a:t>
            </a:r>
          </a:p>
        </p:txBody>
      </p:sp>
      <p:sp>
        <p:nvSpPr>
          <p:cNvPr id="216" name="Shape 216"/>
          <p:cNvSpPr/>
          <p:nvPr/>
        </p:nvSpPr>
        <p:spPr>
          <a:xfrm>
            <a:off x="3132000" y="342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Segmentation</a:t>
            </a:r>
          </a:p>
        </p:txBody>
      </p:sp>
      <p:sp>
        <p:nvSpPr>
          <p:cNvPr id="217" name="Shape 217"/>
          <p:cNvSpPr/>
          <p:nvPr/>
        </p:nvSpPr>
        <p:spPr>
          <a:xfrm>
            <a:off x="3132000" y="6012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Attacked Segmentation</a:t>
            </a:r>
          </a:p>
        </p:txBody>
      </p:sp>
      <p:sp>
        <p:nvSpPr>
          <p:cNvPr id="218" name="Shape 218"/>
          <p:cNvSpPr/>
          <p:nvPr/>
        </p:nvSpPr>
        <p:spPr>
          <a:xfrm>
            <a:off x="6084000" y="342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Detection</a:t>
            </a:r>
          </a:p>
        </p:txBody>
      </p:sp>
      <p:sp>
        <p:nvSpPr>
          <p:cNvPr id="219" name="Shape 219"/>
          <p:cNvSpPr/>
          <p:nvPr/>
        </p:nvSpPr>
        <p:spPr>
          <a:xfrm>
            <a:off x="6084000" y="6012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Attacked Detection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Formulation: Optimization Goal</a:t>
            </a:r>
          </a:p>
        </p:txBody>
      </p:sp>
      <p:sp>
        <p:nvSpPr>
          <p:cNvPr id="225" name="Shape 2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226" name="Shape 2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3" r="-1109" t="-1616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Formulation: Optimization Goal</a:t>
            </a:r>
          </a:p>
        </p:txBody>
      </p:sp>
      <p:sp>
        <p:nvSpPr>
          <p:cNvPr id="234" name="Shape 2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235" name="Shape 2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3" r="-1109" t="-1616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rgbClr val="0070C0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 </a:t>
            </a:r>
            <a:r>
              <a:rPr b="1" i="0" lang="en-US" sz="4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dversarial </a:t>
            </a:r>
            <a:r>
              <a:rPr b="1" i="0" lang="en-US" sz="4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eneration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white-box attack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and network</a:t>
            </a:r>
            <a:b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dependent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Flowchart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Defining the active set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descent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 convergence</a:t>
            </a:r>
          </a:p>
        </p:txBody>
      </p:sp>
      <p:sp>
        <p:nvSpPr>
          <p:cNvPr id="244" name="Shape 2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245" name="Shape 2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0" y="1800000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Comments on Object Detection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attacked a type of frameworks, which first extract a number of proposals, then assign a class label for each proposal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possibility: the adversarial perturbation changes the set of proposals, and our attack will not work on the new proposals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is why we need to generate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bounding boxes (see the next page)</a:t>
            </a:r>
          </a:p>
        </p:txBody>
      </p:sp>
      <p:sp>
        <p:nvSpPr>
          <p:cNvPr id="254" name="Shape 2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255" name="Shape 2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Diagnosis: Denseness</a:t>
            </a:r>
          </a:p>
        </p:txBody>
      </p:sp>
      <p:sp>
        <p:nvSpPr>
          <p:cNvPr id="262" name="Shape 2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263" name="Shape 2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Denseness: the number of generated boxes in </a:t>
            </a:r>
            <a:r>
              <a:rPr b="0" i="1" lang="en-US" sz="3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task (the more the better)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by the non-maximum-suppression ratio</a:t>
            </a: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2000" y="3240000"/>
            <a:ext cx="432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 in Computer Vision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Adversarial Generation (DAG)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White-box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Black-box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Fancy Examples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Future Work</a:t>
            </a:r>
          </a:p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Diagnosis: Convergence</a:t>
            </a:r>
          </a:p>
        </p:txBody>
      </p:sp>
      <p:sp>
        <p:nvSpPr>
          <p:cNvPr id="272" name="Shape 2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273" name="Shape 2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3" r="0" t="-1751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000" y="3240000"/>
            <a:ext cx="43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2000" y="3240000"/>
            <a:ext cx="432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Diagnosis: Perceptibility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3" r="0" t="-1751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284" name="Shape 2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285" name="Shape 2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Typical Results</a:t>
            </a:r>
          </a:p>
        </p:txBody>
      </p:sp>
      <p:sp>
        <p:nvSpPr>
          <p:cNvPr id="292" name="Shape 2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293" name="Shape 2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260000"/>
            <a:ext cx="2880000" cy="21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000" y="3852000"/>
            <a:ext cx="2880000" cy="21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2000" y="1260000"/>
            <a:ext cx="2880000" cy="21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2000" y="3852000"/>
            <a:ext cx="2880000" cy="21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4000" y="1260000"/>
            <a:ext cx="2880000" cy="215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4000" y="3852000"/>
            <a:ext cx="2880000" cy="21566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/>
          <p:nvPr/>
        </p:nvSpPr>
        <p:spPr>
          <a:xfrm>
            <a:off x="180000" y="342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</a:p>
        </p:txBody>
      </p:sp>
      <p:sp>
        <p:nvSpPr>
          <p:cNvPr id="302" name="Shape 302"/>
          <p:cNvSpPr/>
          <p:nvPr/>
        </p:nvSpPr>
        <p:spPr>
          <a:xfrm>
            <a:off x="180000" y="6012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Perturbation (10x)</a:t>
            </a:r>
          </a:p>
        </p:txBody>
      </p:sp>
      <p:sp>
        <p:nvSpPr>
          <p:cNvPr id="303" name="Shape 303"/>
          <p:cNvSpPr/>
          <p:nvPr/>
        </p:nvSpPr>
        <p:spPr>
          <a:xfrm>
            <a:off x="3132000" y="342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Segmentation</a:t>
            </a:r>
          </a:p>
        </p:txBody>
      </p:sp>
      <p:sp>
        <p:nvSpPr>
          <p:cNvPr id="304" name="Shape 304"/>
          <p:cNvSpPr/>
          <p:nvPr/>
        </p:nvSpPr>
        <p:spPr>
          <a:xfrm>
            <a:off x="3132000" y="6012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Attacked Segmentation</a:t>
            </a:r>
          </a:p>
        </p:txBody>
      </p:sp>
      <p:sp>
        <p:nvSpPr>
          <p:cNvPr id="305" name="Shape 305"/>
          <p:cNvSpPr/>
          <p:nvPr/>
        </p:nvSpPr>
        <p:spPr>
          <a:xfrm>
            <a:off x="6084000" y="342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Detection</a:t>
            </a:r>
          </a:p>
        </p:txBody>
      </p:sp>
      <p:sp>
        <p:nvSpPr>
          <p:cNvPr id="306" name="Shape 306"/>
          <p:cNvSpPr/>
          <p:nvPr/>
        </p:nvSpPr>
        <p:spPr>
          <a:xfrm>
            <a:off x="6084000" y="6012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Attacked Detection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 in Computer Vision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Adversarial Generation (DAG)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Experiments: White-box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Black-box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Fancy Examples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Future Work</a:t>
            </a:r>
          </a:p>
        </p:txBody>
      </p:sp>
      <p:sp>
        <p:nvSpPr>
          <p:cNvPr id="313" name="Shape 3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314" name="Shape 3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White-Box Attack: Definition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3" r="0" t="-1616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322" name="Shape 3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323" name="Shape 3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White-Box Attack: Results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 segmentation part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FCN and DeepLab were evaluated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numbers indicate white-box attacks</a:t>
            </a:r>
          </a:p>
        </p:txBody>
      </p:sp>
      <p:sp>
        <p:nvSpPr>
          <p:cNvPr id="331" name="Shape 3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332" name="Shape 3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3600000"/>
            <a:ext cx="8640000" cy="2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White-Box Attack: Results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 part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Faster-RCNN and R-FCN were evaluated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numbers indicate white-box attacks</a:t>
            </a:r>
          </a:p>
        </p:txBody>
      </p:sp>
      <p:sp>
        <p:nvSpPr>
          <p:cNvPr id="341" name="Shape 3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342" name="Shape 3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3600000"/>
            <a:ext cx="8640000" cy="2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White-Box Attack: Examples</a:t>
            </a:r>
          </a:p>
        </p:txBody>
      </p:sp>
      <p:sp>
        <p:nvSpPr>
          <p:cNvPr id="350" name="Shape 3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351" name="Shape 3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53" name="Shape 353"/>
          <p:cNvSpPr/>
          <p:nvPr/>
        </p:nvSpPr>
        <p:spPr>
          <a:xfrm>
            <a:off x="180000" y="342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</a:p>
        </p:txBody>
      </p:sp>
      <p:sp>
        <p:nvSpPr>
          <p:cNvPr id="354" name="Shape 354"/>
          <p:cNvSpPr/>
          <p:nvPr/>
        </p:nvSpPr>
        <p:spPr>
          <a:xfrm>
            <a:off x="180000" y="6012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</a:p>
        </p:txBody>
      </p:sp>
      <p:sp>
        <p:nvSpPr>
          <p:cNvPr id="355" name="Shape 355"/>
          <p:cNvSpPr/>
          <p:nvPr/>
        </p:nvSpPr>
        <p:spPr>
          <a:xfrm>
            <a:off x="3132000" y="342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Perturbation (10x)</a:t>
            </a:r>
          </a:p>
        </p:txBody>
      </p:sp>
      <p:sp>
        <p:nvSpPr>
          <p:cNvPr id="356" name="Shape 356"/>
          <p:cNvSpPr/>
          <p:nvPr/>
        </p:nvSpPr>
        <p:spPr>
          <a:xfrm>
            <a:off x="3132000" y="6012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Perturbation (10x)</a:t>
            </a:r>
          </a:p>
        </p:txBody>
      </p:sp>
      <p:sp>
        <p:nvSpPr>
          <p:cNvPr id="357" name="Shape 357"/>
          <p:cNvSpPr/>
          <p:nvPr/>
        </p:nvSpPr>
        <p:spPr>
          <a:xfrm>
            <a:off x="6084000" y="342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Attacked Segmentation</a:t>
            </a:r>
          </a:p>
        </p:txBody>
      </p:sp>
      <p:sp>
        <p:nvSpPr>
          <p:cNvPr id="358" name="Shape 358"/>
          <p:cNvSpPr/>
          <p:nvPr/>
        </p:nvSpPr>
        <p:spPr>
          <a:xfrm>
            <a:off x="6084000" y="6012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Attacked Segmentation</a:t>
            </a: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440000"/>
            <a:ext cx="2880000" cy="1930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000" y="4032000"/>
            <a:ext cx="2880000" cy="193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2000" y="1440000"/>
            <a:ext cx="2880000" cy="193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2000" y="4032000"/>
            <a:ext cx="2880000" cy="193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4000" y="1440000"/>
            <a:ext cx="2880000" cy="193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4000" y="4032000"/>
            <a:ext cx="2880000" cy="193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 in Computer Vision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Adversarial Generation (DAG)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White-box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Experiments: Black-box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Fancy Examples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Future Work</a:t>
            </a:r>
          </a:p>
        </p:txBody>
      </p:sp>
      <p:sp>
        <p:nvSpPr>
          <p:cNvPr id="371" name="Shape 3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372" name="Shape 3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Black-Box Attack: Definition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3" r="-1924" t="-1616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380" name="Shape 3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381" name="Shape 3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 in Computer Vision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Adversarial Generation (DAG)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White-box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Black-box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Fancy Examples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Future Work</a:t>
            </a:r>
          </a:p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Black-Box Attack: Results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 segmentation part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across different training sets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across different networks</a:t>
            </a:r>
          </a:p>
        </p:txBody>
      </p:sp>
      <p:sp>
        <p:nvSpPr>
          <p:cNvPr id="389" name="Shape 3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390" name="Shape 3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92" name="Shape 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3600000"/>
            <a:ext cx="8640000" cy="2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Black-Box Attack: Results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recognition part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across different training sets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across different networks</a:t>
            </a:r>
          </a:p>
        </p:txBody>
      </p:sp>
      <p:sp>
        <p:nvSpPr>
          <p:cNvPr id="399" name="Shape 3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00" name="Shape 4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3600000"/>
            <a:ext cx="8640000" cy="2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Black-Box Attack: Results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across different tasks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most challenging task investigated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is the only way of enhancing attack</a:t>
            </a:r>
          </a:p>
        </p:txBody>
      </p:sp>
      <p:sp>
        <p:nvSpPr>
          <p:cNvPr id="409" name="Shape 40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10" name="Shape 4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11" name="Shape 4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3600000"/>
            <a:ext cx="8640000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Black-Box Attack: Facts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Black-box attack is much more difficult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difficulty goes up with the difference between the source and target networks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"Difficulty levels" in transfer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1: across different datasets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2: across different network structures</a:t>
            </a: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Shallower networks are not easier to attack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3: across different vision tasks</a:t>
            </a:r>
          </a:p>
          <a:p>
            <a:pPr indent="-2286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network structure makes things easier</a:t>
            </a:r>
          </a:p>
        </p:txBody>
      </p:sp>
      <p:sp>
        <p:nvSpPr>
          <p:cNvPr id="419" name="Shape 4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20" name="Shape 4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Black-Box Attack: Examples</a:t>
            </a:r>
          </a:p>
        </p:txBody>
      </p:sp>
      <p:sp>
        <p:nvSpPr>
          <p:cNvPr id="427" name="Shape 4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28" name="Shape 4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0" name="Shape 4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1368000"/>
            <a:ext cx="8640000" cy="54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 in Computer Vision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Adversarial Generation (DAG)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White-box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Black-box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Fancy Examples</a:t>
            </a:r>
          </a:p>
          <a:p>
            <a:pPr indent="-342900" lvl="0" marL="342900" marR="0" rtl="0" algn="l"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Conclusions and Future Work</a:t>
            </a:r>
          </a:p>
        </p:txBody>
      </p:sp>
      <p:sp>
        <p:nvSpPr>
          <p:cNvPr id="437" name="Shape 4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38" name="Shape 4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497425" y="0"/>
            <a:ext cx="8229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Different Geometric Patterns</a:t>
            </a:r>
          </a:p>
        </p:txBody>
      </p:sp>
      <p:sp>
        <p:nvSpPr>
          <p:cNvPr id="445" name="Shape 44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46" name="Shape 44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47" name="Shape 4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545500"/>
            <a:ext cx="6519339" cy="60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25" y="0"/>
            <a:ext cx="9144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/>
              <a:t>An</a:t>
            </a:r>
            <a:r>
              <a:rPr lang="en-US" sz="2800"/>
              <a:t> adversarial example for both detection and segmentation</a:t>
            </a:r>
          </a:p>
        </p:txBody>
      </p:sp>
      <p:sp>
        <p:nvSpPr>
          <p:cNvPr id="454" name="Shape 45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55" name="Shape 45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00" y="538800"/>
            <a:ext cx="7910180" cy="54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/>
        </p:nvSpPr>
        <p:spPr>
          <a:xfrm>
            <a:off x="25" y="5818125"/>
            <a:ext cx="9144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The top row shows FR-VGG-07 and FR-ZF-07 detection results, and the bottom row shows FCN-Alex and FCN-VGG segmentation results. The blue in segmentation results corresponds to boat.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25" y="583225"/>
            <a:ext cx="9144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/>
              <a:t>Same adversarial example, Completely different Outputs</a:t>
            </a:r>
          </a:p>
        </p:txBody>
      </p:sp>
      <p:sp>
        <p:nvSpPr>
          <p:cNvPr id="464" name="Shape 46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65" name="Shape 46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66" name="Shape 46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67" name="Shape 467"/>
          <p:cNvSpPr txBox="1"/>
          <p:nvPr/>
        </p:nvSpPr>
        <p:spPr>
          <a:xfrm>
            <a:off x="25" y="4018150"/>
            <a:ext cx="91440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We add one adversarial perturbation (magnified by 10) to the same original image to generate different pre-specified segmentation masks on two deep segmentation networks (FCN-Alex and FCN-VGG). This is a more difficult task compared to that shown in previous figure, where two different adversarial perturbations are used to generate two pre-specified segmentation masks. The blue regions in the segmentation masks are predicted as bus, a randomly selected class.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784872"/>
            <a:ext cx="9144000" cy="177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 in Computer Vision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Adversarial Generation (DAG)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White-box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Black-box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Fancy Examples</a:t>
            </a:r>
          </a:p>
          <a:p>
            <a:pPr indent="-342900" lvl="0" marL="342900" marR="0" rtl="0" algn="l">
              <a:spcBef>
                <a:spcPts val="640"/>
              </a:spcBef>
              <a:buClr>
                <a:srgbClr val="FF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Conclusions and Future Work</a:t>
            </a:r>
          </a:p>
        </p:txBody>
      </p:sp>
      <p:sp>
        <p:nvSpPr>
          <p:cNvPr id="475" name="Shape 4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76" name="Shape 4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77" name="Shape 4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state-of-the-art machine learning theory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cascade of many layers of non-linear neurons for feature extraction and transformation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multiple levels of feature representation</a:t>
            </a:r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Higher-level features are derived from lower-level features to form a hierarchical architecture</a:t>
            </a:r>
          </a:p>
          <a:p>
            <a:pPr indent="-2286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levels of representation correspond to different levels of abstraction</a:t>
            </a:r>
          </a:p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 exist in both semantic segmentation and object detection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algorithm based on gradient descent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target can be arbitrary to some extents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White-box attack: efficient and effective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Black-box attack: a more challenging problem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across datasets, networks and tasks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is an effective solution</a:t>
            </a:r>
          </a:p>
        </p:txBody>
      </p:sp>
      <p:sp>
        <p:nvSpPr>
          <p:cNvPr id="484" name="Shape 4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85" name="Shape 4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86" name="Shape 4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Defending adversarial attacks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 vs. defense: which one is stronger?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out the reason of adversarial examples in the context of deep neural networks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adversarial examples in training deep neural networks</a:t>
            </a:r>
          </a:p>
        </p:txBody>
      </p:sp>
      <p:sp>
        <p:nvSpPr>
          <p:cNvPr id="493" name="Shape 4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494" name="Shape 4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2520000" y="1440000"/>
            <a:ext cx="435927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2349919" y="3600000"/>
            <a:ext cx="47366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please?</a:t>
            </a:r>
          </a:p>
        </p:txBody>
      </p:sp>
      <p:sp>
        <p:nvSpPr>
          <p:cNvPr id="502" name="Shape 50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503" name="Shape 50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504" name="Shape 50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(cont.)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Convolutional Neural Networks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machine learning tool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performance in a wide range of problems in computer vision as well as other research areas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Evolutions in many real-world applications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Theory: a multi-layer, hierarchical network often has a larger capacity, also requires a larger amount of data to get trained</a:t>
            </a:r>
          </a:p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Adversarial Examples in Computer Vision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Adversarial Generation (DAG)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White-box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Experiments: Black-box Attack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Fancy Examples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Future Work</a:t>
            </a:r>
          </a:p>
        </p:txBody>
      </p:sp>
      <p:sp>
        <p:nvSpPr>
          <p:cNvPr id="132" name="Shape 1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Examples: Introduction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an adversarial example (in this work)?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image, with a small perturbation added, which can still be recognized by humans, but not by the computers (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deep neural networks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1: an image with clear visual contents is recognized incorrectly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2: an image with no visual contents is recognized as a non-understandable class</a:t>
            </a:r>
          </a:p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Examples: Type 1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Slightly perturbed natural images that are completely wrongly recognized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from [Goodfellow, ICLR'15]</a:t>
            </a:r>
          </a:p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3600000"/>
            <a:ext cx="8640000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Adversarial Examples: Type 2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Meaningless patterns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are recognized as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classes with a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high confidence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from</a:t>
            </a:r>
            <a:b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[Nguyen, CVPR'14]</a:t>
            </a:r>
          </a:p>
        </p:txBody>
      </p:sp>
      <p:sp>
        <p:nvSpPr>
          <p:cNvPr id="160" name="Shape 1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10/11/2017</a:t>
            </a:r>
          </a:p>
        </p:txBody>
      </p:sp>
      <p:sp>
        <p:nvSpPr>
          <p:cNvPr id="161" name="Shape 1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ICCV 2017 - Presentation</a:t>
            </a: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0" y="1260000"/>
            <a:ext cx="4320000" cy="51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